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6.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7.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7" r:id="rId2"/>
    <p:sldMasterId id="2147483713" r:id="rId3"/>
    <p:sldMasterId id="2147483739" r:id="rId4"/>
    <p:sldMasterId id="2147483765" r:id="rId5"/>
    <p:sldMasterId id="2147483791" r:id="rId6"/>
    <p:sldMasterId id="2147483817" r:id="rId7"/>
    <p:sldMasterId id="2147483843" r:id="rId8"/>
  </p:sldMasterIdLst>
  <p:notesMasterIdLst>
    <p:notesMasterId r:id="rId19"/>
  </p:notesMasterIdLst>
  <p:sldIdLst>
    <p:sldId id="305" r:id="rId9"/>
    <p:sldId id="294" r:id="rId10"/>
    <p:sldId id="299" r:id="rId11"/>
    <p:sldId id="303" r:id="rId12"/>
    <p:sldId id="301" r:id="rId13"/>
    <p:sldId id="302" r:id="rId14"/>
    <p:sldId id="280" r:id="rId15"/>
    <p:sldId id="298" r:id="rId16"/>
    <p:sldId id="300" r:id="rId17"/>
    <p:sldId id="306"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1F2E"/>
    <a:srgbClr val="D4B92A"/>
    <a:srgbClr val="5B9BD5"/>
    <a:srgbClr val="0070C0"/>
    <a:srgbClr val="B8D3E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7867" autoAdjust="0"/>
  </p:normalViewPr>
  <p:slideViewPr>
    <p:cSldViewPr snapToGrid="0">
      <p:cViewPr varScale="1">
        <p:scale>
          <a:sx n="67" d="100"/>
          <a:sy n="67" d="100"/>
        </p:scale>
        <p:origin x="1205" y="53"/>
      </p:cViewPr>
      <p:guideLst/>
    </p:cSldViewPr>
  </p:slideViewPr>
  <p:outlineViewPr>
    <p:cViewPr>
      <p:scale>
        <a:sx n="33" d="100"/>
        <a:sy n="33" d="100"/>
      </p:scale>
      <p:origin x="0" y="-2141"/>
    </p:cViewPr>
  </p:outlineViewPr>
  <p:notesTextViewPr>
    <p:cViewPr>
      <p:scale>
        <a:sx n="3" d="2"/>
        <a:sy n="3" d="2"/>
      </p:scale>
      <p:origin x="0" y="0"/>
    </p:cViewPr>
  </p:notesTextViewPr>
  <p:notesViewPr>
    <p:cSldViewPr snapToGrid="0">
      <p:cViewPr>
        <p:scale>
          <a:sx n="180" d="100"/>
          <a:sy n="180" d="100"/>
        </p:scale>
        <p:origin x="586" y="1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558FF28-CA59-401B-B9FF-B04E783D61AC}" type="datetimeFigureOut">
              <a:rPr lang="en-US" smtClean="0"/>
              <a:t>2/12/2020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AE5493-912F-42DC-8352-16E3D62C0665}" type="slidenum">
              <a:rPr lang="en-US" smtClean="0"/>
              <a:t>‹#›</a:t>
            </a:fld>
            <a:endParaRPr lang="en-US"/>
          </a:p>
        </p:txBody>
      </p:sp>
    </p:spTree>
    <p:extLst>
      <p:ext uri="{BB962C8B-B14F-4D97-AF65-F5344CB8AC3E}">
        <p14:creationId xmlns:p14="http://schemas.microsoft.com/office/powerpoint/2010/main" val="190956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0AE5493-912F-42DC-8352-16E3D62C0665}" type="slidenum">
              <a:rPr lang="en-US" smtClean="0"/>
              <a:t>1</a:t>
            </a:fld>
            <a:endParaRPr lang="en-US"/>
          </a:p>
        </p:txBody>
      </p:sp>
    </p:spTree>
    <p:extLst>
      <p:ext uri="{BB962C8B-B14F-4D97-AF65-F5344CB8AC3E}">
        <p14:creationId xmlns:p14="http://schemas.microsoft.com/office/powerpoint/2010/main" val="1044006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E5493-912F-42DC-8352-16E3D62C0665}" type="slidenum">
              <a:rPr lang="en-US" smtClean="0"/>
              <a:t>10</a:t>
            </a:fld>
            <a:endParaRPr lang="en-US"/>
          </a:p>
        </p:txBody>
      </p:sp>
    </p:spTree>
    <p:extLst>
      <p:ext uri="{BB962C8B-B14F-4D97-AF65-F5344CB8AC3E}">
        <p14:creationId xmlns:p14="http://schemas.microsoft.com/office/powerpoint/2010/main" val="140263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smtClean="0"/>
          </a:p>
        </p:txBody>
      </p:sp>
      <p:sp>
        <p:nvSpPr>
          <p:cNvPr id="4" name="Slide Number Placeholder 3"/>
          <p:cNvSpPr>
            <a:spLocks noGrp="1"/>
          </p:cNvSpPr>
          <p:nvPr>
            <p:ph type="sldNum" sz="quarter" idx="10"/>
          </p:nvPr>
        </p:nvSpPr>
        <p:spPr/>
        <p:txBody>
          <a:bodyPr/>
          <a:lstStyle/>
          <a:p>
            <a:fld id="{C0AE5493-912F-42DC-8352-16E3D62C0665}" type="slidenum">
              <a:rPr lang="en-US" smtClean="0"/>
              <a:t>2</a:t>
            </a:fld>
            <a:endParaRPr lang="en-US"/>
          </a:p>
        </p:txBody>
      </p:sp>
    </p:spTree>
    <p:extLst>
      <p:ext uri="{BB962C8B-B14F-4D97-AF65-F5344CB8AC3E}">
        <p14:creationId xmlns:p14="http://schemas.microsoft.com/office/powerpoint/2010/main" val="319541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E5493-912F-42DC-8352-16E3D62C0665}" type="slidenum">
              <a:rPr lang="en-US" smtClean="0"/>
              <a:t>3</a:t>
            </a:fld>
            <a:endParaRPr lang="en-US"/>
          </a:p>
        </p:txBody>
      </p:sp>
    </p:spTree>
    <p:extLst>
      <p:ext uri="{BB962C8B-B14F-4D97-AF65-F5344CB8AC3E}">
        <p14:creationId xmlns:p14="http://schemas.microsoft.com/office/powerpoint/2010/main" val="313119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E5493-912F-42DC-8352-16E3D62C0665}" type="slidenum">
              <a:rPr lang="en-US" smtClean="0"/>
              <a:t>4</a:t>
            </a:fld>
            <a:endParaRPr lang="en-US"/>
          </a:p>
        </p:txBody>
      </p:sp>
    </p:spTree>
    <p:extLst>
      <p:ext uri="{BB962C8B-B14F-4D97-AF65-F5344CB8AC3E}">
        <p14:creationId xmlns:p14="http://schemas.microsoft.com/office/powerpoint/2010/main" val="188410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0AE5493-912F-42DC-8352-16E3D62C0665}" type="slidenum">
              <a:rPr lang="en-US" smtClean="0"/>
              <a:t>5</a:t>
            </a:fld>
            <a:endParaRPr lang="en-US"/>
          </a:p>
        </p:txBody>
      </p:sp>
    </p:spTree>
    <p:extLst>
      <p:ext uri="{BB962C8B-B14F-4D97-AF65-F5344CB8AC3E}">
        <p14:creationId xmlns:p14="http://schemas.microsoft.com/office/powerpoint/2010/main" val="3862907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0AE5493-912F-42DC-8352-16E3D62C0665}" type="slidenum">
              <a:rPr lang="en-US" smtClean="0"/>
              <a:t>6</a:t>
            </a:fld>
            <a:endParaRPr lang="en-US"/>
          </a:p>
        </p:txBody>
      </p:sp>
    </p:spTree>
    <p:extLst>
      <p:ext uri="{BB962C8B-B14F-4D97-AF65-F5344CB8AC3E}">
        <p14:creationId xmlns:p14="http://schemas.microsoft.com/office/powerpoint/2010/main" val="4132066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E5493-912F-42DC-8352-16E3D62C0665}" type="slidenum">
              <a:rPr lang="en-US" smtClean="0"/>
              <a:t>7</a:t>
            </a:fld>
            <a:endParaRPr lang="en-US"/>
          </a:p>
        </p:txBody>
      </p:sp>
    </p:spTree>
    <p:extLst>
      <p:ext uri="{BB962C8B-B14F-4D97-AF65-F5344CB8AC3E}">
        <p14:creationId xmlns:p14="http://schemas.microsoft.com/office/powerpoint/2010/main" val="725365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45317"/>
            <a:ext cx="5608320" cy="36604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0AE5493-912F-42DC-8352-16E3D62C0665}" type="slidenum">
              <a:rPr lang="en-US" smtClean="0"/>
              <a:t>8</a:t>
            </a:fld>
            <a:endParaRPr lang="en-US"/>
          </a:p>
        </p:txBody>
      </p:sp>
    </p:spTree>
    <p:extLst>
      <p:ext uri="{BB962C8B-B14F-4D97-AF65-F5344CB8AC3E}">
        <p14:creationId xmlns:p14="http://schemas.microsoft.com/office/powerpoint/2010/main" val="4035294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E5493-912F-42DC-8352-16E3D62C0665}" type="slidenum">
              <a:rPr lang="en-US" smtClean="0"/>
              <a:t>9</a:t>
            </a:fld>
            <a:endParaRPr lang="en-US"/>
          </a:p>
        </p:txBody>
      </p:sp>
    </p:spTree>
    <p:extLst>
      <p:ext uri="{BB962C8B-B14F-4D97-AF65-F5344CB8AC3E}">
        <p14:creationId xmlns:p14="http://schemas.microsoft.com/office/powerpoint/2010/main" val="3027012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92243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9871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5746093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871207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732990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90876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62804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0585295"/>
      </p:ext>
    </p:extLst>
  </p:cSld>
  <p:clrMapOvr>
    <a:masterClrMapping/>
  </p:clrMapOvr>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4092927245"/>
      </p:ext>
    </p:extLst>
  </p:cSld>
  <p:clrMapOvr>
    <a:masterClrMapping/>
  </p:clrMapOvr>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489842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1327394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686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9244880"/>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3911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4075874"/>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89764347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11173605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447822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198149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14721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3400821440"/>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725841887"/>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292963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141771183"/>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28183685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9936071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0318862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116294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6600850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8090626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015919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4443541"/>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69879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3857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3551385811"/>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794942"/>
      </p:ext>
    </p:extLst>
  </p:cSld>
  <p:clrMapOvr>
    <a:masterClrMapping/>
  </p:clrMapOvr>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218974117"/>
      </p:ext>
    </p:extLst>
  </p:cSld>
  <p:clrMapOvr>
    <a:masterClrMapping/>
  </p:clrMapOvr>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447607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4991429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887736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11442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5292522"/>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25989322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1143231720"/>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39525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70620757"/>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521198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814705"/>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3323285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065910827"/>
      </p:ext>
    </p:extLst>
  </p:cSld>
  <p:clrMapOvr>
    <a:masterClrMapping/>
  </p:clrMapOvr>
  <p:hf hdr="0" dt="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30639009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350417436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4658770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435518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639605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092417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840430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5504007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198908"/>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141465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19083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0926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7400814"/>
      </p:ext>
    </p:extLst>
  </p:cSld>
  <p:clrMapOvr>
    <a:masterClrMapping/>
  </p:clrMapOvr>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549176201"/>
      </p:ext>
    </p:extLst>
  </p:cSld>
  <p:clrMapOvr>
    <a:masterClrMapping/>
  </p:clrMapOvr>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988686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9059179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084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505623"/>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27459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9031318"/>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737955740"/>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974340025"/>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352942"/>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565127"/>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937318"/>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91325177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2246836054"/>
      </p:ext>
    </p:extLst>
  </p:cSld>
  <p:clrMapOvr>
    <a:masterClrMapping/>
  </p:clrMapOvr>
  <p:hf hdr="0" dt="0"/>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3787276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128165335"/>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16241649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4701505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9034257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05631230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9866993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9453163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1035834"/>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783489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99918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3781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681219152"/>
      </p:ext>
    </p:extLst>
  </p:cSld>
  <p:clrMapOvr>
    <a:masterClrMapping/>
  </p:clrMapOvr>
  <p:hf hdr="0" dt="0"/>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9567418"/>
      </p:ext>
    </p:extLst>
  </p:cSld>
  <p:clrMapOvr>
    <a:masterClrMapping/>
  </p:clrMapOvr>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794103999"/>
      </p:ext>
    </p:extLst>
  </p:cSld>
  <p:clrMapOvr>
    <a:masterClrMapping/>
  </p:clrMapOvr>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2508794"/>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4954358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36441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035286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2911574"/>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136210319"/>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871864820"/>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70378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329648787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825263"/>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379545"/>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4172074184"/>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2443609251"/>
      </p:ext>
    </p:extLst>
  </p:cSld>
  <p:clrMapOvr>
    <a:masterClrMapping/>
  </p:clrMapOvr>
  <p:hf hdr="0" dt="0"/>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45854078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330773535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403746176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99259605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52959824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30547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36166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72859199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248261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2678935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643366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614348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279524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517916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52266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4430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5886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926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5273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9896106"/>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978081299"/>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590489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923848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0302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4237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0843392"/>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0590268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99447164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31415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3694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4254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80545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324619046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726973961"/>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3561062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14954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026477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0672265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027934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70224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9070342"/>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3813930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007870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502279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511786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97500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2192237"/>
      </p:ext>
    </p:extLst>
  </p:cSld>
  <p:clrMapOvr>
    <a:masterClrMapping/>
  </p:clrMapOvr>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488745893"/>
      </p:ext>
    </p:extLst>
  </p:cSld>
  <p:clrMapOvr>
    <a:masterClrMapping/>
  </p:clrMapOvr>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737729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6927817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7713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608162424"/>
      </p:ext>
    </p:extLst>
  </p:cSld>
  <p:clrMapOvr>
    <a:masterClrMapping/>
  </p:clrMapOvr>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56964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5546742"/>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74108615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26126823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869696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529047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1423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264417369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986148375"/>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415405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095783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14272495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27698700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9399939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4285136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6876617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6426091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66700" y="1028700"/>
            <a:ext cx="1165860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042003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543792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04535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964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22080104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66700" y="1028700"/>
            <a:ext cx="1165860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1149127"/>
      </p:ext>
    </p:extLst>
  </p:cSld>
  <p:clrMapOvr>
    <a:masterClrMapping/>
  </p:clrMapOvr>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232504964"/>
      </p:ext>
    </p:extLst>
  </p:cSld>
  <p:clrMapOvr>
    <a:masterClrMapping/>
  </p:clrMapOvr>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129431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9702738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40148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26952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9230100"/>
      </p:ext>
    </p:extLst>
  </p:cSld>
  <p:clrMapOvr>
    <a:masterClrMapping/>
  </p:clrMapOvr>
  <p:extLst mod="1">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106679720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411109340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9254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80252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982215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34046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219329626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375969231"/>
      </p:ext>
    </p:extLst>
  </p:cSld>
  <p:clrMapOvr>
    <a:masterClrMapping/>
  </p:clrMapOvr>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24308410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18015610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9510189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66700" y="2059389"/>
            <a:ext cx="581660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8061555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3" name="Content Placeholder 2"/>
          <p:cNvSpPr>
            <a:spLocks noGrp="1"/>
          </p:cNvSpPr>
          <p:nvPr>
            <p:ph sz="quarter" idx="17"/>
          </p:nvPr>
        </p:nvSpPr>
        <p:spPr>
          <a:xfrm>
            <a:off x="266700" y="2058988"/>
            <a:ext cx="5808663" cy="3308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9371849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24233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2.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image" Target="../media/image3.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2.pn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theme" Target="../theme/theme4.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image" Target="../media/image3.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image" Target="../media/image2.png"/><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theme" Target="../theme/theme5.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image" Target="../media/image3.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image" Target="../media/image2.png"/><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theme" Target="../theme/theme6.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image" Target="../media/image3.png"/><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image" Target="../media/image2.png"/><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theme" Target="../theme/theme7.xml"/><Relationship Id="rId3" Type="http://schemas.openxmlformats.org/officeDocument/2006/relationships/slideLayout" Target="../slideLayouts/slideLayout153.xml"/><Relationship Id="rId21" Type="http://schemas.openxmlformats.org/officeDocument/2006/relationships/slideLayout" Target="../slideLayouts/slideLayout171.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slideLayout" Target="../slideLayouts/slideLayout175.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29" Type="http://schemas.openxmlformats.org/officeDocument/2006/relationships/image" Target="../media/image3.png"/><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slideLayout" Target="../slideLayouts/slideLayout174.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28" Type="http://schemas.openxmlformats.org/officeDocument/2006/relationships/image" Target="../media/image2.png"/><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 Id="rId27"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18" Type="http://schemas.openxmlformats.org/officeDocument/2006/relationships/slideLayout" Target="../slideLayouts/slideLayout193.xml"/><Relationship Id="rId26" Type="http://schemas.openxmlformats.org/officeDocument/2006/relationships/theme" Target="../theme/theme8.xml"/><Relationship Id="rId3" Type="http://schemas.openxmlformats.org/officeDocument/2006/relationships/slideLayout" Target="../slideLayouts/slideLayout178.xml"/><Relationship Id="rId21" Type="http://schemas.openxmlformats.org/officeDocument/2006/relationships/slideLayout" Target="../slideLayouts/slideLayout196.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5" Type="http://schemas.openxmlformats.org/officeDocument/2006/relationships/slideLayout" Target="../slideLayouts/slideLayout200.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20" Type="http://schemas.openxmlformats.org/officeDocument/2006/relationships/slideLayout" Target="../slideLayouts/slideLayout195.xml"/><Relationship Id="rId29" Type="http://schemas.openxmlformats.org/officeDocument/2006/relationships/image" Target="../media/image3.png"/><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24" Type="http://schemas.openxmlformats.org/officeDocument/2006/relationships/slideLayout" Target="../slideLayouts/slideLayout199.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23" Type="http://schemas.openxmlformats.org/officeDocument/2006/relationships/slideLayout" Target="../slideLayouts/slideLayout198.xml"/><Relationship Id="rId28" Type="http://schemas.openxmlformats.org/officeDocument/2006/relationships/image" Target="../media/image2.png"/><Relationship Id="rId10" Type="http://schemas.openxmlformats.org/officeDocument/2006/relationships/slideLayout" Target="../slideLayouts/slideLayout185.xml"/><Relationship Id="rId19" Type="http://schemas.openxmlformats.org/officeDocument/2006/relationships/slideLayout" Target="../slideLayouts/slideLayout194.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 Id="rId22" Type="http://schemas.openxmlformats.org/officeDocument/2006/relationships/slideLayout" Target="../slideLayouts/slideLayout197.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2/12/2020</a:t>
            </a:fld>
            <a:endParaRPr lang="en-US" dirty="0">
              <a:solidFill>
                <a:srgbClr val="000000">
                  <a:tint val="75000"/>
                </a:srgbClr>
              </a:solidFill>
            </a:endParaRPr>
          </a:p>
        </p:txBody>
      </p:sp>
    </p:spTree>
    <p:extLst>
      <p:ext uri="{BB962C8B-B14F-4D97-AF65-F5344CB8AC3E}">
        <p14:creationId xmlns:p14="http://schemas.microsoft.com/office/powerpoint/2010/main" val="21699234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2/12/2020</a:t>
            </a:fld>
            <a:endParaRPr lang="en-US" dirty="0">
              <a:solidFill>
                <a:srgbClr val="000000">
                  <a:tint val="75000"/>
                </a:srgbClr>
              </a:solidFill>
            </a:endParaRPr>
          </a:p>
        </p:txBody>
      </p:sp>
    </p:spTree>
    <p:extLst>
      <p:ext uri="{BB962C8B-B14F-4D97-AF65-F5344CB8AC3E}">
        <p14:creationId xmlns:p14="http://schemas.microsoft.com/office/powerpoint/2010/main" val="28342242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2/12/2020</a:t>
            </a:fld>
            <a:endParaRPr lang="en-US" dirty="0">
              <a:solidFill>
                <a:srgbClr val="000000">
                  <a:tint val="75000"/>
                </a:srgbClr>
              </a:solidFill>
            </a:endParaRPr>
          </a:p>
        </p:txBody>
      </p:sp>
    </p:spTree>
    <p:extLst>
      <p:ext uri="{BB962C8B-B14F-4D97-AF65-F5344CB8AC3E}">
        <p14:creationId xmlns:p14="http://schemas.microsoft.com/office/powerpoint/2010/main" val="236688556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2/12/2020</a:t>
            </a:fld>
            <a:endParaRPr lang="en-US" dirty="0">
              <a:solidFill>
                <a:srgbClr val="000000">
                  <a:tint val="75000"/>
                </a:srgbClr>
              </a:solidFill>
            </a:endParaRPr>
          </a:p>
        </p:txBody>
      </p:sp>
    </p:spTree>
    <p:extLst>
      <p:ext uri="{BB962C8B-B14F-4D97-AF65-F5344CB8AC3E}">
        <p14:creationId xmlns:p14="http://schemas.microsoft.com/office/powerpoint/2010/main" val="27957738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2/12/2020</a:t>
            </a:fld>
            <a:endParaRPr lang="en-US" dirty="0">
              <a:solidFill>
                <a:srgbClr val="000000">
                  <a:tint val="75000"/>
                </a:srgbClr>
              </a:solidFill>
            </a:endParaRPr>
          </a:p>
        </p:txBody>
      </p:sp>
    </p:spTree>
    <p:extLst>
      <p:ext uri="{BB962C8B-B14F-4D97-AF65-F5344CB8AC3E}">
        <p14:creationId xmlns:p14="http://schemas.microsoft.com/office/powerpoint/2010/main" val="427790450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2/12/2020</a:t>
            </a:fld>
            <a:endParaRPr lang="en-US" dirty="0">
              <a:solidFill>
                <a:srgbClr val="000000">
                  <a:tint val="75000"/>
                </a:srgbClr>
              </a:solidFill>
            </a:endParaRPr>
          </a:p>
        </p:txBody>
      </p:sp>
    </p:spTree>
    <p:extLst>
      <p:ext uri="{BB962C8B-B14F-4D97-AF65-F5344CB8AC3E}">
        <p14:creationId xmlns:p14="http://schemas.microsoft.com/office/powerpoint/2010/main" val="51088932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2/12/2020</a:t>
            </a:fld>
            <a:endParaRPr lang="en-US" dirty="0">
              <a:solidFill>
                <a:srgbClr val="000000">
                  <a:tint val="75000"/>
                </a:srgbClr>
              </a:solidFill>
            </a:endParaRPr>
          </a:p>
        </p:txBody>
      </p:sp>
    </p:spTree>
    <p:extLst>
      <p:ext uri="{BB962C8B-B14F-4D97-AF65-F5344CB8AC3E}">
        <p14:creationId xmlns:p14="http://schemas.microsoft.com/office/powerpoint/2010/main" val="4914719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2/12/2020</a:t>
            </a:fld>
            <a:endParaRPr lang="en-US" dirty="0">
              <a:solidFill>
                <a:srgbClr val="000000">
                  <a:tint val="75000"/>
                </a:srgbClr>
              </a:solidFill>
            </a:endParaRPr>
          </a:p>
        </p:txBody>
      </p:sp>
    </p:spTree>
    <p:extLst>
      <p:ext uri="{BB962C8B-B14F-4D97-AF65-F5344CB8AC3E}">
        <p14:creationId xmlns:p14="http://schemas.microsoft.com/office/powerpoint/2010/main" val="389622612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 id="2147483868" r:id="rId25"/>
  </p:sldLayoutIdLst>
  <p:timing>
    <p:tnLst>
      <p:par>
        <p:cTn id="1" dur="indefinite" restart="never" nodeType="tmRoot"/>
      </p:par>
    </p:tnLst>
  </p:timing>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Economics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588" y="990600"/>
            <a:ext cx="7525631" cy="5017087"/>
          </a:xfrm>
          <a:prstGeom prst="rect">
            <a:avLst/>
          </a:prstGeom>
        </p:spPr>
      </p:pic>
    </p:spTree>
    <p:extLst>
      <p:ext uri="{BB962C8B-B14F-4D97-AF65-F5344CB8AC3E}">
        <p14:creationId xmlns:p14="http://schemas.microsoft.com/office/powerpoint/2010/main" val="1535768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3671" b="11796"/>
          <a:stretch/>
        </p:blipFill>
        <p:spPr>
          <a:xfrm>
            <a:off x="495299" y="2205182"/>
            <a:ext cx="4261327" cy="2382078"/>
          </a:xfrm>
          <a:prstGeom prst="rect">
            <a:avLst/>
          </a:prstGeom>
          <a:noFill/>
          <a:ln>
            <a:no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6075" y="971353"/>
            <a:ext cx="6466315" cy="4849736"/>
          </a:xfrm>
          <a:prstGeom prst="rect">
            <a:avLst/>
          </a:prstGeom>
        </p:spPr>
      </p:pic>
    </p:spTree>
    <p:extLst>
      <p:ext uri="{BB962C8B-B14F-4D97-AF65-F5344CB8AC3E}">
        <p14:creationId xmlns:p14="http://schemas.microsoft.com/office/powerpoint/2010/main" val="3624486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54860" y="914400"/>
            <a:ext cx="8535088" cy="5549128"/>
          </a:xfrm>
          <a:prstGeom prst="rect">
            <a:avLst/>
          </a:prstGeom>
          <a:ln>
            <a:noFill/>
          </a:ln>
          <a:effectLst>
            <a:softEdge rad="112500"/>
          </a:effectLst>
        </p:spPr>
      </p:pic>
      <p:pic>
        <p:nvPicPr>
          <p:cNvPr id="5" name="Picture 4"/>
          <p:cNvPicPr>
            <a:picLocks noChangeAspect="1"/>
          </p:cNvPicPr>
          <p:nvPr/>
        </p:nvPicPr>
        <p:blipFill rotWithShape="1">
          <a:blip r:embed="rId4"/>
          <a:srcRect l="18492" t="3925" r="35452" b="11629"/>
          <a:stretch/>
        </p:blipFill>
        <p:spPr>
          <a:xfrm>
            <a:off x="10106626" y="2246001"/>
            <a:ext cx="1358283" cy="4421080"/>
          </a:xfrm>
          <a:prstGeom prst="rect">
            <a:avLst/>
          </a:prstGeom>
          <a:ln>
            <a:noFill/>
          </a:ln>
          <a:effectLst>
            <a:softEdge rad="112500"/>
          </a:effectLst>
        </p:spPr>
      </p:pic>
      <p:sp>
        <p:nvSpPr>
          <p:cNvPr id="3" name="Title 2"/>
          <p:cNvSpPr>
            <a:spLocks noGrp="1"/>
          </p:cNvSpPr>
          <p:nvPr>
            <p:ph type="title"/>
          </p:nvPr>
        </p:nvSpPr>
        <p:spPr/>
        <p:txBody>
          <a:bodyPr/>
          <a:lstStyle/>
          <a:p>
            <a:r>
              <a:rPr lang="en-US" dirty="0" smtClean="0"/>
              <a:t>1931 Flood</a:t>
            </a:r>
            <a:endParaRPr lang="en-US" dirty="0"/>
          </a:p>
        </p:txBody>
      </p:sp>
    </p:spTree>
    <p:extLst>
      <p:ext uri="{BB962C8B-B14F-4D97-AF65-F5344CB8AC3E}">
        <p14:creationId xmlns:p14="http://schemas.microsoft.com/office/powerpoint/2010/main" val="3285329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2020 Flood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358" y="1014883"/>
            <a:ext cx="7362092" cy="552156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807126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Risk</a:t>
            </a:r>
            <a:endParaRPr lang="en-US" dirty="0"/>
          </a:p>
        </p:txBody>
      </p:sp>
      <p:pic>
        <p:nvPicPr>
          <p:cNvPr id="6" name="Picture 5" descr="Figure2.4.png"/>
          <p:cNvPicPr>
            <a:picLocks noChangeAspect="1"/>
          </p:cNvPicPr>
          <p:nvPr/>
        </p:nvPicPr>
        <p:blipFill>
          <a:blip r:embed="rId3" cstate="print">
            <a:clrChange>
              <a:clrFrom>
                <a:srgbClr val="FFFFFF"/>
              </a:clrFrom>
              <a:clrTo>
                <a:srgbClr val="FFFFFF">
                  <a:alpha val="0"/>
                </a:srgbClr>
              </a:clrTo>
            </a:clrChange>
          </a:blip>
          <a:stretch>
            <a:fillRect/>
          </a:stretch>
        </p:blipFill>
        <p:spPr>
          <a:xfrm>
            <a:off x="457434" y="1460834"/>
            <a:ext cx="11357577" cy="4186510"/>
          </a:xfrm>
          <a:prstGeom prst="rect">
            <a:avLst/>
          </a:prstGeom>
        </p:spPr>
      </p:pic>
    </p:spTree>
    <p:extLst>
      <p:ext uri="{BB962C8B-B14F-4D97-AF65-F5344CB8AC3E}">
        <p14:creationId xmlns:p14="http://schemas.microsoft.com/office/powerpoint/2010/main" val="1107556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2020 flood: regulated flow</a:t>
            </a:r>
            <a:endParaRPr lang="en-US"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47091" y="1338729"/>
            <a:ext cx="10800625" cy="4436410"/>
          </a:xfrm>
        </p:spPr>
      </p:pic>
      <p:pic>
        <p:nvPicPr>
          <p:cNvPr id="6" name="Picture 5"/>
          <p:cNvPicPr>
            <a:picLocks noChangeAspect="1"/>
          </p:cNvPicPr>
          <p:nvPr/>
        </p:nvPicPr>
        <p:blipFill rotWithShape="1">
          <a:blip r:embed="rId4"/>
          <a:srcRect t="3909" b="-1"/>
          <a:stretch/>
        </p:blipFill>
        <p:spPr>
          <a:xfrm>
            <a:off x="9546956" y="4910606"/>
            <a:ext cx="1900760" cy="864533"/>
          </a:xfrm>
          <a:prstGeom prst="rect">
            <a:avLst/>
          </a:prstGeom>
        </p:spPr>
      </p:pic>
      <p:sp>
        <p:nvSpPr>
          <p:cNvPr id="2" name="TextBox 1"/>
          <p:cNvSpPr txBox="1"/>
          <p:nvPr/>
        </p:nvSpPr>
        <p:spPr>
          <a:xfrm>
            <a:off x="11092349" y="4897841"/>
            <a:ext cx="536237" cy="292388"/>
          </a:xfrm>
          <a:prstGeom prst="rect">
            <a:avLst/>
          </a:prstGeom>
          <a:noFill/>
        </p:spPr>
        <p:txBody>
          <a:bodyPr wrap="square" rtlCol="0">
            <a:spAutoFit/>
          </a:bodyPr>
          <a:lstStyle/>
          <a:p>
            <a:r>
              <a:rPr lang="en-US" sz="1300" dirty="0" smtClean="0">
                <a:solidFill>
                  <a:schemeClr val="bg1">
                    <a:lumMod val="50000"/>
                  </a:schemeClr>
                </a:solidFill>
              </a:rPr>
              <a:t>feet</a:t>
            </a:r>
            <a:endParaRPr lang="en-US" sz="1300" dirty="0">
              <a:solidFill>
                <a:schemeClr val="bg1">
                  <a:lumMod val="50000"/>
                </a:schemeClr>
              </a:solidFill>
            </a:endParaRPr>
          </a:p>
        </p:txBody>
      </p:sp>
      <p:sp>
        <p:nvSpPr>
          <p:cNvPr id="7" name="TextBox 6"/>
          <p:cNvSpPr txBox="1"/>
          <p:nvPr/>
        </p:nvSpPr>
        <p:spPr>
          <a:xfrm>
            <a:off x="11360468" y="5469852"/>
            <a:ext cx="536237" cy="292388"/>
          </a:xfrm>
          <a:prstGeom prst="rect">
            <a:avLst/>
          </a:prstGeom>
          <a:noFill/>
        </p:spPr>
        <p:txBody>
          <a:bodyPr wrap="square" rtlCol="0">
            <a:spAutoFit/>
          </a:bodyPr>
          <a:lstStyle/>
          <a:p>
            <a:r>
              <a:rPr lang="en-US" sz="1300" dirty="0" smtClean="0">
                <a:solidFill>
                  <a:schemeClr val="bg1">
                    <a:lumMod val="50000"/>
                  </a:schemeClr>
                </a:solidFill>
              </a:rPr>
              <a:t>feet</a:t>
            </a:r>
            <a:endParaRPr lang="en-US" sz="1300" dirty="0">
              <a:solidFill>
                <a:schemeClr val="bg1">
                  <a:lumMod val="50000"/>
                </a:schemeClr>
              </a:solidFill>
            </a:endParaRPr>
          </a:p>
        </p:txBody>
      </p:sp>
    </p:spTree>
    <p:extLst>
      <p:ext uri="{BB962C8B-B14F-4D97-AF65-F5344CB8AC3E}">
        <p14:creationId xmlns:p14="http://schemas.microsoft.com/office/powerpoint/2010/main" val="2612731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715" y="1143766"/>
            <a:ext cx="10675957" cy="4652600"/>
          </a:xfrm>
          <a:prstGeom prst="rect">
            <a:avLst/>
          </a:prstGeom>
        </p:spPr>
      </p:pic>
      <p:sp>
        <p:nvSpPr>
          <p:cNvPr id="3" name="Title 2"/>
          <p:cNvSpPr>
            <a:spLocks noGrp="1"/>
          </p:cNvSpPr>
          <p:nvPr>
            <p:ph type="title"/>
          </p:nvPr>
        </p:nvSpPr>
        <p:spPr/>
        <p:txBody>
          <a:bodyPr/>
          <a:lstStyle/>
          <a:p>
            <a:r>
              <a:rPr lang="en-US" dirty="0" smtClean="0"/>
              <a:t>2020 flood: peak flow without regulation</a:t>
            </a:r>
            <a:endParaRPr lang="en-US" dirty="0"/>
          </a:p>
        </p:txBody>
      </p:sp>
      <p:pic>
        <p:nvPicPr>
          <p:cNvPr id="9" name="Picture 8"/>
          <p:cNvPicPr>
            <a:picLocks noChangeAspect="1"/>
          </p:cNvPicPr>
          <p:nvPr/>
        </p:nvPicPr>
        <p:blipFill>
          <a:blip r:embed="rId4"/>
          <a:stretch>
            <a:fillRect/>
          </a:stretch>
        </p:blipFill>
        <p:spPr>
          <a:xfrm>
            <a:off x="9918915" y="5199408"/>
            <a:ext cx="1445757" cy="596958"/>
          </a:xfrm>
          <a:prstGeom prst="rect">
            <a:avLst/>
          </a:prstGeom>
        </p:spPr>
      </p:pic>
      <p:sp>
        <p:nvSpPr>
          <p:cNvPr id="2" name="TextBox 1"/>
          <p:cNvSpPr txBox="1"/>
          <p:nvPr/>
        </p:nvSpPr>
        <p:spPr>
          <a:xfrm>
            <a:off x="11040373" y="5134582"/>
            <a:ext cx="536237" cy="292388"/>
          </a:xfrm>
          <a:prstGeom prst="rect">
            <a:avLst/>
          </a:prstGeom>
          <a:noFill/>
        </p:spPr>
        <p:txBody>
          <a:bodyPr wrap="square" rtlCol="0">
            <a:spAutoFit/>
          </a:bodyPr>
          <a:lstStyle/>
          <a:p>
            <a:r>
              <a:rPr lang="en-US" sz="1300" dirty="0" smtClean="0">
                <a:solidFill>
                  <a:schemeClr val="bg1">
                    <a:lumMod val="50000"/>
                  </a:schemeClr>
                </a:solidFill>
              </a:rPr>
              <a:t>feet</a:t>
            </a:r>
            <a:endParaRPr lang="en-US" sz="1300" dirty="0">
              <a:solidFill>
                <a:schemeClr val="bg1">
                  <a:lumMod val="50000"/>
                </a:schemeClr>
              </a:solidFill>
            </a:endParaRPr>
          </a:p>
        </p:txBody>
      </p:sp>
      <p:sp>
        <p:nvSpPr>
          <p:cNvPr id="7" name="TextBox 6"/>
          <p:cNvSpPr txBox="1"/>
          <p:nvPr/>
        </p:nvSpPr>
        <p:spPr>
          <a:xfrm>
            <a:off x="11252311" y="5541653"/>
            <a:ext cx="536237" cy="292388"/>
          </a:xfrm>
          <a:prstGeom prst="rect">
            <a:avLst/>
          </a:prstGeom>
          <a:noFill/>
        </p:spPr>
        <p:txBody>
          <a:bodyPr wrap="square" rtlCol="0">
            <a:spAutoFit/>
          </a:bodyPr>
          <a:lstStyle/>
          <a:p>
            <a:r>
              <a:rPr lang="en-US" sz="1300" dirty="0" smtClean="0">
                <a:solidFill>
                  <a:schemeClr val="bg1">
                    <a:lumMod val="50000"/>
                  </a:schemeClr>
                </a:solidFill>
              </a:rPr>
              <a:t>feet</a:t>
            </a:r>
            <a:endParaRPr lang="en-US" sz="1300" dirty="0">
              <a:solidFill>
                <a:schemeClr val="bg1">
                  <a:lumMod val="50000"/>
                </a:schemeClr>
              </a:solidFill>
            </a:endParaRPr>
          </a:p>
        </p:txBody>
      </p:sp>
    </p:spTree>
    <p:extLst>
      <p:ext uri="{BB962C8B-B14F-4D97-AF65-F5344CB8AC3E}">
        <p14:creationId xmlns:p14="http://schemas.microsoft.com/office/powerpoint/2010/main" val="3116726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Tentatively selected plan</a:t>
            </a:r>
            <a:endParaRPr lang="en-US" dirty="0"/>
          </a:p>
        </p:txBody>
      </p:sp>
      <p:pic>
        <p:nvPicPr>
          <p:cNvPr id="87" name="Content Placeholder 86"/>
          <p:cNvPicPr>
            <a:picLocks noGrp="1" noChangeAspect="1"/>
          </p:cNvPicPr>
          <p:nvPr>
            <p:ph sz="quarter" idx="10"/>
          </p:nvPr>
        </p:nvPicPr>
        <p:blipFill>
          <a:blip r:embed="rId3"/>
          <a:stretch>
            <a:fillRect/>
          </a:stretch>
        </p:blipFill>
        <p:spPr>
          <a:xfrm>
            <a:off x="3475209" y="914400"/>
            <a:ext cx="5144390" cy="250966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010469482"/>
              </p:ext>
            </p:extLst>
          </p:nvPr>
        </p:nvGraphicFramePr>
        <p:xfrm>
          <a:off x="740752" y="3621505"/>
          <a:ext cx="10953942" cy="2650404"/>
        </p:xfrm>
        <a:graphic>
          <a:graphicData uri="http://schemas.openxmlformats.org/drawingml/2006/table">
            <a:tbl>
              <a:tblPr firstRow="1" firstCol="1" bandRow="1">
                <a:tableStyleId>{073A0DAA-6AF3-43AB-8588-CEC1D06C72B9}</a:tableStyleId>
              </a:tblPr>
              <a:tblGrid>
                <a:gridCol w="2751012"/>
                <a:gridCol w="1901569"/>
                <a:gridCol w="1597892"/>
                <a:gridCol w="1599322"/>
                <a:gridCol w="1395664"/>
                <a:gridCol w="1708483"/>
              </a:tblGrid>
              <a:tr h="1058678">
                <a:tc>
                  <a:txBody>
                    <a:bodyPr/>
                    <a:lstStyle/>
                    <a:p>
                      <a:pPr marL="0" marR="0" algn="ctr">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marL="0" marR="0" algn="ctr">
                        <a:spcBef>
                          <a:spcPts val="0"/>
                        </a:spcBef>
                        <a:spcAft>
                          <a:spcPts val="0"/>
                        </a:spcAft>
                      </a:pPr>
                      <a:r>
                        <a:rPr lang="en-US" sz="1600" dirty="0">
                          <a:solidFill>
                            <a:schemeClr val="tx1"/>
                          </a:solidFill>
                          <a:effectLst/>
                        </a:rPr>
                        <a:t>Estimated First Cost of </a:t>
                      </a:r>
                      <a:r>
                        <a:rPr lang="en-US" sz="1600" dirty="0" smtClean="0">
                          <a:solidFill>
                            <a:schemeClr val="tx1"/>
                          </a:solidFill>
                          <a:effectLst/>
                        </a:rPr>
                        <a:t>Construction</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marL="0" marR="0" algn="ctr">
                        <a:spcBef>
                          <a:spcPts val="0"/>
                        </a:spcBef>
                        <a:spcAft>
                          <a:spcPts val="0"/>
                        </a:spcAft>
                      </a:pPr>
                      <a:r>
                        <a:rPr lang="en-US" sz="1600" dirty="0">
                          <a:solidFill>
                            <a:schemeClr val="tx1"/>
                          </a:solidFill>
                          <a:effectLst/>
                        </a:rPr>
                        <a:t>Average Annual </a:t>
                      </a:r>
                      <a:r>
                        <a:rPr lang="en-US" sz="1600" dirty="0" smtClean="0">
                          <a:solidFill>
                            <a:schemeClr val="tx1"/>
                          </a:solidFill>
                          <a:effectLst/>
                        </a:rPr>
                        <a:t>Cost</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marL="0" marR="0" algn="ctr">
                        <a:spcBef>
                          <a:spcPts val="0"/>
                        </a:spcBef>
                        <a:spcAft>
                          <a:spcPts val="0"/>
                        </a:spcAft>
                      </a:pPr>
                      <a:r>
                        <a:rPr lang="en-US" sz="1600" dirty="0">
                          <a:solidFill>
                            <a:schemeClr val="tx1"/>
                          </a:solidFill>
                          <a:effectLst/>
                        </a:rPr>
                        <a:t>Average Annual Benefit</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marL="0" marR="0" algn="ctr">
                        <a:spcBef>
                          <a:spcPts val="0"/>
                        </a:spcBef>
                        <a:spcAft>
                          <a:spcPts val="0"/>
                        </a:spcAft>
                      </a:pPr>
                      <a:r>
                        <a:rPr lang="en-US" sz="1600" dirty="0">
                          <a:solidFill>
                            <a:schemeClr val="tx1"/>
                          </a:solidFill>
                          <a:effectLst/>
                        </a:rPr>
                        <a:t>Benefit Cost Ratio (BCR)</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marL="0" marR="0" algn="ctr">
                        <a:spcBef>
                          <a:spcPts val="0"/>
                        </a:spcBef>
                        <a:spcAft>
                          <a:spcPts val="0"/>
                        </a:spcAft>
                      </a:pPr>
                      <a:r>
                        <a:rPr lang="en-US" sz="1600" dirty="0">
                          <a:solidFill>
                            <a:schemeClr val="tx1"/>
                          </a:solidFill>
                          <a:effectLst/>
                        </a:rPr>
                        <a:t>Net Annual Benefit</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r>
              <a:tr h="1591726">
                <a:tc>
                  <a:txBody>
                    <a:bodyPr/>
                    <a:lstStyle/>
                    <a:p>
                      <a:pPr marL="0" marR="0" algn="ctr">
                        <a:spcBef>
                          <a:spcPts val="0"/>
                        </a:spcBef>
                        <a:spcAft>
                          <a:spcPts val="0"/>
                        </a:spcAft>
                      </a:pPr>
                      <a:r>
                        <a:rPr lang="en-US" sz="1600" dirty="0" smtClean="0">
                          <a:solidFill>
                            <a:schemeClr val="tx1"/>
                          </a:solidFill>
                          <a:effectLst/>
                        </a:rPr>
                        <a:t>Levee Raise</a:t>
                      </a:r>
                      <a:endParaRPr lang="en-US" sz="1600" dirty="0">
                        <a:solidFill>
                          <a:schemeClr val="tx1"/>
                        </a:solidFill>
                        <a:effectLst/>
                      </a:endParaRPr>
                    </a:p>
                    <a:p>
                      <a:pPr marL="0" marR="0" algn="ctr">
                        <a:spcBef>
                          <a:spcPts val="0"/>
                        </a:spcBef>
                        <a:spcAft>
                          <a:spcPts val="0"/>
                        </a:spcAft>
                      </a:pPr>
                      <a:r>
                        <a:rPr lang="en-US" sz="1600" dirty="0">
                          <a:solidFill>
                            <a:schemeClr val="tx1"/>
                          </a:solidFill>
                          <a:effectLst/>
                        </a:rPr>
                        <a:t>Channel </a:t>
                      </a:r>
                      <a:r>
                        <a:rPr lang="en-US" sz="1600" dirty="0" smtClean="0">
                          <a:solidFill>
                            <a:schemeClr val="tx1"/>
                          </a:solidFill>
                          <a:effectLst/>
                        </a:rPr>
                        <a:t>Rehabilitation</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effectLst/>
                        </a:rPr>
                        <a:t>Modify Project Operations</a:t>
                      </a:r>
                      <a:endParaRPr lang="en-US" sz="1600" dirty="0">
                        <a:solidFill>
                          <a:schemeClr val="tx1"/>
                        </a:solidFill>
                        <a:effectLst/>
                      </a:endParaRPr>
                    </a:p>
                    <a:p>
                      <a:pPr marL="0" marR="0" algn="ctr">
                        <a:spcBef>
                          <a:spcPts val="0"/>
                        </a:spcBef>
                        <a:spcAft>
                          <a:spcPts val="0"/>
                        </a:spcAft>
                      </a:pPr>
                      <a:r>
                        <a:rPr lang="en-US" sz="1600" dirty="0">
                          <a:solidFill>
                            <a:schemeClr val="tx1"/>
                          </a:solidFill>
                          <a:effectLst/>
                        </a:rPr>
                        <a:t>Buyout/Acquisition</a:t>
                      </a:r>
                      <a:endPar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marL="0" marR="0" algn="ctr">
                        <a:spcBef>
                          <a:spcPts val="0"/>
                        </a:spcBef>
                        <a:spcAft>
                          <a:spcPts val="0"/>
                        </a:spcAft>
                      </a:pPr>
                      <a:r>
                        <a:rPr lang="en-US" sz="2400" b="1" dirty="0">
                          <a:effectLst/>
                        </a:rPr>
                        <a:t>$9,928,000</a:t>
                      </a:r>
                      <a:endParaRPr lang="en-U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marL="0" marR="0" algn="ctr">
                        <a:spcBef>
                          <a:spcPts val="0"/>
                        </a:spcBef>
                        <a:spcAft>
                          <a:spcPts val="0"/>
                        </a:spcAft>
                      </a:pPr>
                      <a:r>
                        <a:rPr lang="en-US" sz="2400" b="1" dirty="0">
                          <a:effectLst/>
                        </a:rPr>
                        <a:t>$345,000</a:t>
                      </a:r>
                      <a:endParaRPr lang="en-U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marL="0" marR="0" algn="ctr">
                        <a:spcBef>
                          <a:spcPts val="0"/>
                        </a:spcBef>
                        <a:spcAft>
                          <a:spcPts val="0"/>
                        </a:spcAft>
                      </a:pPr>
                      <a:r>
                        <a:rPr lang="en-US" sz="2400" b="1" dirty="0">
                          <a:effectLst/>
                        </a:rPr>
                        <a:t>$532,000</a:t>
                      </a:r>
                      <a:endParaRPr lang="en-U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marL="0" marR="0" algn="ctr">
                        <a:spcBef>
                          <a:spcPts val="0"/>
                        </a:spcBef>
                        <a:spcAft>
                          <a:spcPts val="0"/>
                        </a:spcAft>
                      </a:pPr>
                      <a:r>
                        <a:rPr lang="en-US" sz="2400" b="1" dirty="0">
                          <a:effectLst/>
                        </a:rPr>
                        <a:t>1.54</a:t>
                      </a:r>
                      <a:endParaRPr lang="en-U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a:txBody>
                    <a:bodyPr/>
                    <a:lstStyle/>
                    <a:p>
                      <a:pPr marL="0" marR="0" algn="ctr">
                        <a:spcBef>
                          <a:spcPts val="0"/>
                        </a:spcBef>
                        <a:spcAft>
                          <a:spcPts val="0"/>
                        </a:spcAft>
                      </a:pPr>
                      <a:r>
                        <a:rPr lang="en-US" sz="2400" b="1" dirty="0">
                          <a:effectLst/>
                        </a:rPr>
                        <a:t>$187,000</a:t>
                      </a:r>
                      <a:endParaRPr lang="en-U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r>
            </a:tbl>
          </a:graphicData>
        </a:graphic>
      </p:graphicFrame>
    </p:spTree>
    <p:extLst>
      <p:ext uri="{BB962C8B-B14F-4D97-AF65-F5344CB8AC3E}">
        <p14:creationId xmlns:p14="http://schemas.microsoft.com/office/powerpoint/2010/main" val="1480193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Flood-related property Damage</a:t>
            </a:r>
            <a:endParaRPr lang="en-US" dirty="0"/>
          </a:p>
        </p:txBody>
      </p:sp>
      <p:sp>
        <p:nvSpPr>
          <p:cNvPr id="83" name="Content Placeholder 2"/>
          <p:cNvSpPr>
            <a:spLocks noGrp="1"/>
          </p:cNvSpPr>
          <p:nvPr>
            <p:ph sz="quarter" idx="10"/>
          </p:nvPr>
        </p:nvSpPr>
        <p:spPr>
          <a:xfrm>
            <a:off x="266700" y="1028700"/>
            <a:ext cx="11658600" cy="5600700"/>
          </a:xfrm>
        </p:spPr>
        <p:txBody>
          <a:bodyPr/>
          <a:lstStyle/>
          <a:p>
            <a:pPr lvl="1" indent="0">
              <a:buNone/>
            </a:pPr>
            <a:r>
              <a:rPr lang="en-US" sz="2000" dirty="0" smtClean="0"/>
              <a:t>What if we did not have the Mill Creek Flood Control Project?</a:t>
            </a:r>
          </a:p>
          <a:p>
            <a:pPr marL="684213" lvl="1" indent="-457200">
              <a:buFont typeface="Arial" panose="020B0604020202020204" pitchFamily="34" charset="0"/>
              <a:buChar char="•"/>
            </a:pPr>
            <a:endParaRPr lang="en-US" sz="2000" dirty="0" smtClean="0"/>
          </a:p>
          <a:p>
            <a:pPr lvl="1" indent="0">
              <a:buNone/>
            </a:pPr>
            <a:r>
              <a:rPr lang="en-US" sz="2000" dirty="0" smtClean="0"/>
              <a:t>Does the Mill Creek Flood Control Project eliminate all flood risk? </a:t>
            </a:r>
          </a:p>
          <a:p>
            <a:pPr marL="684213" lvl="1" indent="-457200">
              <a:buFont typeface="Arial" panose="020B0604020202020204" pitchFamily="34" charset="0"/>
              <a:buChar char="•"/>
            </a:pPr>
            <a:endParaRPr lang="en-US" sz="2000" dirty="0" smtClean="0"/>
          </a:p>
          <a:p>
            <a:pPr lvl="1" indent="0">
              <a:buNone/>
            </a:pPr>
            <a:r>
              <a:rPr lang="en-US" sz="2000" dirty="0" smtClean="0"/>
              <a:t>What does the Tentatively Selected Plan do for existing flood risk?</a:t>
            </a:r>
          </a:p>
        </p:txBody>
      </p:sp>
      <p:pic>
        <p:nvPicPr>
          <p:cNvPr id="7" name="Picture 6"/>
          <p:cNvPicPr>
            <a:picLocks noChangeAspect="1"/>
          </p:cNvPicPr>
          <p:nvPr/>
        </p:nvPicPr>
        <p:blipFill>
          <a:blip r:embed="rId3"/>
          <a:stretch>
            <a:fillRect/>
          </a:stretch>
        </p:blipFill>
        <p:spPr>
          <a:xfrm>
            <a:off x="2679072" y="2912402"/>
            <a:ext cx="6736664" cy="3619814"/>
          </a:xfrm>
          <a:prstGeom prst="rect">
            <a:avLst/>
          </a:prstGeom>
        </p:spPr>
      </p:pic>
    </p:spTree>
    <p:extLst>
      <p:ext uri="{BB962C8B-B14F-4D97-AF65-F5344CB8AC3E}">
        <p14:creationId xmlns:p14="http://schemas.microsoft.com/office/powerpoint/2010/main" val="3957714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Flood preparedness</a:t>
            </a:r>
            <a:endParaRPr lang="en-US" dirty="0"/>
          </a:p>
        </p:txBody>
      </p:sp>
      <p:sp>
        <p:nvSpPr>
          <p:cNvPr id="4" name="Content Placeholder 2"/>
          <p:cNvSpPr txBox="1">
            <a:spLocks/>
          </p:cNvSpPr>
          <p:nvPr/>
        </p:nvSpPr>
        <p:spPr bwMode="auto">
          <a:xfrm>
            <a:off x="100483" y="1105319"/>
            <a:ext cx="11997731" cy="5672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lvl="1" indent="0">
              <a:buNone/>
            </a:pPr>
            <a:r>
              <a:rPr lang="en-US" sz="2400" dirty="0" smtClean="0"/>
              <a:t>Planning Objective: </a:t>
            </a:r>
            <a:r>
              <a:rPr lang="en-US" sz="2400" dirty="0"/>
              <a:t>Reduce flood-related damages and economic consequences to the community of Walla Walla.</a:t>
            </a:r>
            <a:endParaRPr lang="en-US" sz="2400" dirty="0" smtClean="0"/>
          </a:p>
          <a:p>
            <a:pPr lvl="1" indent="0">
              <a:buNone/>
            </a:pPr>
            <a:endParaRPr lang="en-US" sz="2800" dirty="0"/>
          </a:p>
          <a:p>
            <a:pPr lvl="1" indent="0" algn="ctr">
              <a:buNone/>
            </a:pPr>
            <a:r>
              <a:rPr lang="en-US" sz="3200" b="1" dirty="0" smtClean="0">
                <a:solidFill>
                  <a:srgbClr val="DF1F2E"/>
                </a:solidFill>
              </a:rPr>
              <a:t>What can you do to reduce your risk of flood-related property damage?</a:t>
            </a:r>
          </a:p>
          <a:p>
            <a:pPr lvl="1" indent="0">
              <a:buNone/>
            </a:pPr>
            <a:endParaRPr lang="en-US" sz="2800" dirty="0" smtClean="0">
              <a:solidFill>
                <a:schemeClr val="accent6"/>
              </a:solidFill>
            </a:endParaRPr>
          </a:p>
          <a:p>
            <a:pPr lvl="1" indent="0">
              <a:buNone/>
            </a:pPr>
            <a:r>
              <a:rPr lang="en-US" sz="2400" dirty="0" smtClean="0"/>
              <a:t>Planning Objective: </a:t>
            </a:r>
            <a:r>
              <a:rPr lang="en-US" sz="2400" dirty="0"/>
              <a:t>Reduce risks to public safety and public and private infrastructure due to flooding along Mill </a:t>
            </a:r>
            <a:r>
              <a:rPr lang="en-US" sz="2400" dirty="0" smtClean="0"/>
              <a:t>Creek</a:t>
            </a:r>
          </a:p>
          <a:p>
            <a:pPr lvl="1" indent="0">
              <a:buNone/>
            </a:pPr>
            <a:endParaRPr lang="en-US" sz="2800" dirty="0" smtClean="0"/>
          </a:p>
          <a:p>
            <a:pPr lvl="1" indent="0" algn="ctr">
              <a:buNone/>
            </a:pPr>
            <a:r>
              <a:rPr lang="en-US" sz="3200" b="1" dirty="0" smtClean="0">
                <a:solidFill>
                  <a:srgbClr val="DF1F2E"/>
                </a:solidFill>
              </a:rPr>
              <a:t>What can you do to reduce your risk of being harmed in a flood?</a:t>
            </a:r>
          </a:p>
        </p:txBody>
      </p:sp>
    </p:spTree>
    <p:extLst>
      <p:ext uri="{BB962C8B-B14F-4D97-AF65-F5344CB8AC3E}">
        <p14:creationId xmlns:p14="http://schemas.microsoft.com/office/powerpoint/2010/main" val="1925292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1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2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3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4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5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6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8.xml><?xml version="1.0" encoding="utf-8"?>
<a:theme xmlns:a="http://schemas.openxmlformats.org/drawingml/2006/main" name="7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4304</TotalTime>
  <Words>177</Words>
  <Application>Microsoft Office PowerPoint</Application>
  <PresentationFormat>Widescreen</PresentationFormat>
  <Paragraphs>49</Paragraphs>
  <Slides>10</Slides>
  <Notes>10</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10</vt:i4>
      </vt:variant>
    </vt:vector>
  </HeadingPairs>
  <TitlesOfParts>
    <vt:vector size="22" baseType="lpstr">
      <vt:lpstr>ＭＳ Ｐゴシック</vt:lpstr>
      <vt:lpstr>Arial</vt:lpstr>
      <vt:lpstr>Calibri</vt:lpstr>
      <vt:lpstr>Times New Roman</vt:lpstr>
      <vt:lpstr>Content Templates</vt:lpstr>
      <vt:lpstr>1_Content Templates</vt:lpstr>
      <vt:lpstr>2_Content Templates</vt:lpstr>
      <vt:lpstr>3_Content Templates</vt:lpstr>
      <vt:lpstr>4_Content Templates</vt:lpstr>
      <vt:lpstr>5_Content Templates</vt:lpstr>
      <vt:lpstr>6_Content Templates</vt:lpstr>
      <vt:lpstr>7_Content Templates</vt:lpstr>
      <vt:lpstr>Economics</vt:lpstr>
      <vt:lpstr>1931 Flood</vt:lpstr>
      <vt:lpstr>2020 Flood</vt:lpstr>
      <vt:lpstr>Risk</vt:lpstr>
      <vt:lpstr>2020 flood: regulated flow</vt:lpstr>
      <vt:lpstr>2020 flood: peak flow without regulation</vt:lpstr>
      <vt:lpstr>Tentatively selected plan</vt:lpstr>
      <vt:lpstr>Flood-related property Damage</vt:lpstr>
      <vt:lpstr>Flood preparedness</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 creek general investigation – Levee Setback analysis</dc:title>
  <dc:creator>Bonafilia, Jeffrey P (Jeff) CIV USARMY CENWW (US)</dc:creator>
  <cp:lastModifiedBy>Mendoza, Johnny NWW</cp:lastModifiedBy>
  <cp:revision>148</cp:revision>
  <cp:lastPrinted>2020-02-12T15:15:46Z</cp:lastPrinted>
  <dcterms:created xsi:type="dcterms:W3CDTF">2019-05-14T19:57:31Z</dcterms:created>
  <dcterms:modified xsi:type="dcterms:W3CDTF">2020-02-12T15:22:44Z</dcterms:modified>
</cp:coreProperties>
</file>